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-731520"/>
            <a:ext cx="2286000" cy="2286000"/>
          </a:xfrm>
          <a:prstGeom prst="ellipse">
            <a:avLst/>
          </a:prstGeom>
          <a:solidFill>
            <a:srgbClr val="0891B2">
              <a:alpha val="1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046720" y="3200400"/>
            <a:ext cx="1645920" cy="1645920"/>
          </a:xfrm>
          <a:prstGeom prst="ellipse">
            <a:avLst/>
          </a:prstGeom>
          <a:solidFill>
            <a:srgbClr val="F59E0B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97280"/>
            <a:ext cx="6858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企业风险投资（CVC）</a:t>
            </a:r>
            <a:endParaRPr lang="en-US" sz="3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投资决策机制洞察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基于企业类型与战略目标的系统解构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老严的爱马仕AI工具包 · 行业研究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上市企业型 CVC — 市值管理与产业延伸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393192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投资驱动力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股价管理 — 通过投资新增长点讲故事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产业链延伸 — 进入上下游新领域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技术补强 — 快速获取关键技术能力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财务+战略双目标考核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受季报业绩压力，决策偏短期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决策特点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董事会战略委员会统筹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信披合规要求高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关联交易需独立董事审批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偏好可并表的控股型投资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重视协同效应量化指标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383280"/>
            <a:ext cx="82296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20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典型案例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美的集团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772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通过美的资本投资工业机器人和智慧物流，与库卡形成协同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3832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8"/>
          <p:cNvSpPr/>
          <p:nvPr/>
        </p:nvSpPr>
        <p:spPr>
          <a:xfrm>
            <a:off x="35204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药明康德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5204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通过沃森基金布局创新药管线，实现前端研发+后端产业化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61264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3" name="Text 21"/>
          <p:cNvSpPr/>
          <p:nvPr/>
        </p:nvSpPr>
        <p:spPr>
          <a:xfrm>
            <a:off x="62636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宁德时代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2636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通过产业基金构建电池材料/回收全产业链生态闭环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新兴平台型 CVC — 腾讯、阿里、字节跳动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393192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投资特征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高频交易 — 年投资 100+ 起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流量/技术赋能为核心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生态版图型布局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数据驱动的投资决策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战略亏损容忍度高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决策机制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投委会 + 业务 VP 双层决策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内部数据中台支撑评估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赛道小组制（赛马机制）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偏好 A/B 轮早期介入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投后深度业务资源注入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8229600" cy="1417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383280"/>
            <a:ext cx="822960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20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平台型 CVC 横向对比</a:t>
            </a:r>
            <a:endParaRPr lang="en-US" sz="13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3840480"/>
          <a:ext cx="77724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984248"/>
                <a:gridCol w="1984248"/>
                <a:gridCol w="1975104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维度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腾讯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66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阿里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9E0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字节跳动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核心策略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流量+资本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业务整合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数据驱动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偏好阶段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A轮~Pre-IPO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C轮+ / 控股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A/B轮为主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代表案例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京东、美团、拼多多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菜鸟、高德、优酷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Pico、懂车帝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 14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五种类型 CVC 横向对比</a:t>
            </a:r>
            <a:endParaRPr lang="en-US" sz="11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1463040"/>
                <a:gridCol w="1463040"/>
                <a:gridCol w="1463040"/>
                <a:gridCol w="1463040"/>
                <a:gridCol w="155448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维度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科技巨头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传统龙头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央国企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上市公司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9E0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新兴平台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66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核心目标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生态布局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产业协同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战略安全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市值+延伸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生态赋能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决策速度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快 (4-8w)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 (8-12w)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慢 (12-24w)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 (8-16w)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快 (4-6w)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风险偏好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低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中低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投资规模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$5M-50M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$2M-20M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$50M-500M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$10M-100M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$1M-30M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中位持有期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8-10年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5-7年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10年+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5-8年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5-7年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投后深度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低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极高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438912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关键发现：决策速度与投后深度成反比。决策越快的CVC（科技巨头/平台），投后赋能越依赖被投企业自驱力；决策越慢的CVC（央国企），一旦投后介入越深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风险管理与退出机制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核心风险维度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1920240" cy="12344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1417320"/>
            <a:ext cx="1920240" cy="36576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50876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14400" y="14904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战略偏离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48640" y="187452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被投企业发展方向与母公司战略脱节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560320" y="1417320"/>
            <a:ext cx="1920240" cy="12344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9"/>
          <p:cNvSpPr/>
          <p:nvPr/>
        </p:nvSpPr>
        <p:spPr>
          <a:xfrm>
            <a:off x="2560320" y="1417320"/>
            <a:ext cx="1920240" cy="36576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0" y="1508760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017520" y="14904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文化冲突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2651760" y="187452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初创企业创新文化与巨头组织文化摩擦</a:t>
            </a:r>
            <a:endParaRPr lang="en-US" sz="800" dirty="0"/>
          </a:p>
        </p:txBody>
      </p:sp>
      <p:sp>
        <p:nvSpPr>
          <p:cNvPr id="16" name="Shape 12"/>
          <p:cNvSpPr/>
          <p:nvPr/>
        </p:nvSpPr>
        <p:spPr>
          <a:xfrm>
            <a:off x="4663440" y="1417320"/>
            <a:ext cx="1920240" cy="12344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Shape 13"/>
          <p:cNvSpPr/>
          <p:nvPr/>
        </p:nvSpPr>
        <p:spPr>
          <a:xfrm>
            <a:off x="4663440" y="1417320"/>
            <a:ext cx="1920240" cy="36576"/>
          </a:xfrm>
          <a:prstGeom prst="rect">
            <a:avLst/>
          </a:prstGeom>
          <a:solidFill>
            <a:srgbClr val="7C3AED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1508760"/>
            <a:ext cx="274320" cy="2743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120640" y="14904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人才流失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4754880" y="187452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被投企业核心团队在被收购后离职</a:t>
            </a:r>
            <a:endParaRPr lang="en-US" sz="800" dirty="0"/>
          </a:p>
        </p:txBody>
      </p:sp>
      <p:sp>
        <p:nvSpPr>
          <p:cNvPr id="21" name="Shape 16"/>
          <p:cNvSpPr/>
          <p:nvPr/>
        </p:nvSpPr>
        <p:spPr>
          <a:xfrm>
            <a:off x="6766560" y="1417320"/>
            <a:ext cx="1920240" cy="12344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Shape 17"/>
          <p:cNvSpPr/>
          <p:nvPr/>
        </p:nvSpPr>
        <p:spPr>
          <a:xfrm>
            <a:off x="6766560" y="1417320"/>
            <a:ext cx="1920240" cy="36576"/>
          </a:xfrm>
          <a:prstGeom prst="rect">
            <a:avLst/>
          </a:prstGeom>
          <a:solidFill>
            <a:srgbClr val="0891B2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1508760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7223760" y="14904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合规风险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6858000" y="187452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反垄断审查、跨境投资监管、关联交易</a:t>
            </a:r>
            <a:endParaRPr lang="en-US" sz="800" dirty="0"/>
          </a:p>
        </p:txBody>
      </p:sp>
      <p:sp>
        <p:nvSpPr>
          <p:cNvPr id="26" name="Text 20"/>
          <p:cNvSpPr/>
          <p:nvPr/>
        </p:nvSpPr>
        <p:spPr>
          <a:xfrm>
            <a:off x="457200" y="28803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退出机制</a:t>
            </a:r>
            <a:endParaRPr lang="en-US" sz="1400" dirty="0"/>
          </a:p>
        </p:txBody>
      </p:sp>
      <p:sp>
        <p:nvSpPr>
          <p:cNvPr id="27" name="Shape 21"/>
          <p:cNvSpPr/>
          <p:nvPr/>
        </p:nvSpPr>
        <p:spPr>
          <a:xfrm>
            <a:off x="457200" y="3291840"/>
            <a:ext cx="192024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Shape 22"/>
          <p:cNvSpPr/>
          <p:nvPr/>
        </p:nvSpPr>
        <p:spPr>
          <a:xfrm>
            <a:off x="457200" y="3291840"/>
            <a:ext cx="1920240" cy="36576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9" name="Text 23"/>
          <p:cNvSpPr/>
          <p:nvPr/>
        </p:nvSpPr>
        <p:spPr>
          <a:xfrm>
            <a:off x="457200" y="338328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35%</a:t>
            </a:r>
            <a:endParaRPr lang="en-US" sz="2400" dirty="0"/>
          </a:p>
        </p:txBody>
      </p:sp>
      <p:sp>
        <p:nvSpPr>
          <p:cNvPr id="30" name="Text 24"/>
          <p:cNvSpPr/>
          <p:nvPr/>
        </p:nvSpPr>
        <p:spPr>
          <a:xfrm>
            <a:off x="457200" y="379476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IPO上市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548640" y="40233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被投企业独立上市，CVC实现财务退出</a:t>
            </a:r>
            <a:endParaRPr lang="en-US" sz="750" dirty="0"/>
          </a:p>
        </p:txBody>
      </p:sp>
      <p:sp>
        <p:nvSpPr>
          <p:cNvPr id="32" name="Shape 26"/>
          <p:cNvSpPr/>
          <p:nvPr/>
        </p:nvSpPr>
        <p:spPr>
          <a:xfrm>
            <a:off x="2560320" y="3291840"/>
            <a:ext cx="192024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Shape 27"/>
          <p:cNvSpPr/>
          <p:nvPr/>
        </p:nvSpPr>
        <p:spPr>
          <a:xfrm>
            <a:off x="2560320" y="3291840"/>
            <a:ext cx="1920240" cy="36576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4" name="Text 28"/>
          <p:cNvSpPr/>
          <p:nvPr/>
        </p:nvSpPr>
        <p:spPr>
          <a:xfrm>
            <a:off x="2560320" y="338328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2400" dirty="0"/>
          </a:p>
        </p:txBody>
      </p:sp>
      <p:sp>
        <p:nvSpPr>
          <p:cNvPr id="35" name="Text 29"/>
          <p:cNvSpPr/>
          <p:nvPr/>
        </p:nvSpPr>
        <p:spPr>
          <a:xfrm>
            <a:off x="2560320" y="379476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战略并购</a:t>
            </a:r>
            <a:endParaRPr lang="en-US" sz="1000" dirty="0"/>
          </a:p>
        </p:txBody>
      </p:sp>
      <p:sp>
        <p:nvSpPr>
          <p:cNvPr id="36" name="Text 30"/>
          <p:cNvSpPr/>
          <p:nvPr/>
        </p:nvSpPr>
        <p:spPr>
          <a:xfrm>
            <a:off x="2651760" y="40233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被投企业被母公司/集团收购并整合</a:t>
            </a:r>
            <a:endParaRPr lang="en-US" sz="750" dirty="0"/>
          </a:p>
        </p:txBody>
      </p:sp>
      <p:sp>
        <p:nvSpPr>
          <p:cNvPr id="37" name="Shape 31"/>
          <p:cNvSpPr/>
          <p:nvPr/>
        </p:nvSpPr>
        <p:spPr>
          <a:xfrm>
            <a:off x="4663440" y="3291840"/>
            <a:ext cx="192024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Shape 32"/>
          <p:cNvSpPr/>
          <p:nvPr/>
        </p:nvSpPr>
        <p:spPr>
          <a:xfrm>
            <a:off x="4663440" y="3291840"/>
            <a:ext cx="192024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9" name="Text 33"/>
          <p:cNvSpPr/>
          <p:nvPr/>
        </p:nvSpPr>
        <p:spPr>
          <a:xfrm>
            <a:off x="4663440" y="338328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2400" dirty="0"/>
          </a:p>
        </p:txBody>
      </p:sp>
      <p:sp>
        <p:nvSpPr>
          <p:cNvPr id="40" name="Text 34"/>
          <p:cNvSpPr/>
          <p:nvPr/>
        </p:nvSpPr>
        <p:spPr>
          <a:xfrm>
            <a:off x="4663440" y="379476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二级转让</a:t>
            </a:r>
            <a:endParaRPr lang="en-US" sz="1000" dirty="0"/>
          </a:p>
        </p:txBody>
      </p:sp>
      <p:sp>
        <p:nvSpPr>
          <p:cNvPr id="41" name="Text 35"/>
          <p:cNvSpPr/>
          <p:nvPr/>
        </p:nvSpPr>
        <p:spPr>
          <a:xfrm>
            <a:off x="4754880" y="40233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将股权转让给其他投资方/PE基金</a:t>
            </a:r>
            <a:endParaRPr lang="en-US" sz="750" dirty="0"/>
          </a:p>
        </p:txBody>
      </p:sp>
      <p:sp>
        <p:nvSpPr>
          <p:cNvPr id="42" name="Shape 36"/>
          <p:cNvSpPr/>
          <p:nvPr/>
        </p:nvSpPr>
        <p:spPr>
          <a:xfrm>
            <a:off x="6766560" y="3291840"/>
            <a:ext cx="192024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3" name="Shape 37"/>
          <p:cNvSpPr/>
          <p:nvPr/>
        </p:nvSpPr>
        <p:spPr>
          <a:xfrm>
            <a:off x="6766560" y="3291840"/>
            <a:ext cx="19202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44" name="Text 38"/>
          <p:cNvSpPr/>
          <p:nvPr/>
        </p:nvSpPr>
        <p:spPr>
          <a:xfrm>
            <a:off x="6766560" y="338328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2400" dirty="0"/>
          </a:p>
        </p:txBody>
      </p:sp>
      <p:sp>
        <p:nvSpPr>
          <p:cNvPr id="45" name="Text 39"/>
          <p:cNvSpPr/>
          <p:nvPr/>
        </p:nvSpPr>
        <p:spPr>
          <a:xfrm>
            <a:off x="6766560" y="379476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内部孵化</a:t>
            </a:r>
            <a:endParaRPr lang="en-US" sz="1000" dirty="0"/>
          </a:p>
        </p:txBody>
      </p:sp>
      <p:sp>
        <p:nvSpPr>
          <p:cNvPr id="46" name="Text 40"/>
          <p:cNvSpPr/>
          <p:nvPr/>
        </p:nvSpPr>
        <p:spPr>
          <a:xfrm>
            <a:off x="6858000" y="40233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技术/团队回流母公司成立新业务线</a:t>
            </a:r>
            <a:endParaRPr lang="en-US" sz="750" dirty="0"/>
          </a:p>
        </p:txBody>
      </p:sp>
      <p:sp>
        <p:nvSpPr>
          <p:cNvPr id="47" name="Text 41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CVC 的未来趋势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1143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45720" cy="11430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05156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51560" y="10515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投资占比飙升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2025年全球CVC对AI初创投资超400亿美元，占CVC总投资额40%+。AI成为所有企业CVC的必投赛道，从"要不要投"变成"投什么"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4663440" y="1005840"/>
            <a:ext cx="3931920" cy="1143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4663440" y="1005840"/>
            <a:ext cx="45720" cy="11430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2" name="Text 10"/>
          <p:cNvSpPr/>
          <p:nvPr/>
        </p:nvSpPr>
        <p:spPr>
          <a:xfrm>
            <a:off x="4846320" y="105156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257800" y="10515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 纳入核心决策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46320" y="1371600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超过60%的全球CVC已将ESG评估纳入投资决策流程，作为否决项或加权因子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57200" y="2331720"/>
            <a:ext cx="3931920" cy="1143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4"/>
          <p:cNvSpPr/>
          <p:nvPr/>
        </p:nvSpPr>
        <p:spPr>
          <a:xfrm>
            <a:off x="457200" y="2331720"/>
            <a:ext cx="45720" cy="11430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237744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51560" y="23774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CVC 专业化 / 基金化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" y="2697480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越来越多的CVC从母公司的财务部门独立，成立独立GP/LP基金，引入外部LP以提升投资独立性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663440" y="2331720"/>
            <a:ext cx="3931920" cy="1143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4663440" y="2331720"/>
            <a:ext cx="45720" cy="1143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237744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257800" y="23774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跨境投资新格局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46320" y="2697480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中美科技脱钩背景下，东南亚/中东/拉美成为CVC新热点。中国企业CVC出海的步伐加速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57200" y="3657600"/>
            <a:ext cx="3931920" cy="1143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4"/>
          <p:cNvSpPr/>
          <p:nvPr/>
        </p:nvSpPr>
        <p:spPr>
          <a:xfrm>
            <a:off x="457200" y="3657600"/>
            <a:ext cx="45720" cy="11430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51560" y="37033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投后管理数字化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0080" y="4023360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AI投后管理平台兴起，实时追踪被投企业的经营数据和协同效果，从"季度汇报"到"实时仪表盘"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4663440" y="3657600"/>
            <a:ext cx="3931920" cy="1143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1" name="Shape 29"/>
          <p:cNvSpPr/>
          <p:nvPr/>
        </p:nvSpPr>
        <p:spPr>
          <a:xfrm>
            <a:off x="4663440" y="3657600"/>
            <a:ext cx="45720" cy="11430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2" name="Text 30"/>
          <p:cNvSpPr/>
          <p:nvPr/>
        </p:nvSpPr>
        <p:spPr>
          <a:xfrm>
            <a:off x="484632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257800" y="37033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CVC-as-a-Service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846320" y="4023360"/>
            <a:ext cx="3566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新兴模式：第三方运营CVC基金，企业作为战略LP，降低企业自建CVC的门槛和风险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核心洞察与建议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14300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05156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定位决定模式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188720" y="13258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CVC的组织形态（直属/子公司/基金）取决于母公司的战略定位。战略越清晰，CVC效能越高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457200" y="178308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92024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88720" y="1828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协同可量化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1188720" y="21031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领先的CVC建立协同效应量化模型，从定性到定量评估战略价值</a:t>
            </a:r>
            <a:endParaRPr lang="en-US" sz="900" dirty="0"/>
          </a:p>
        </p:txBody>
      </p:sp>
      <p:sp>
        <p:nvSpPr>
          <p:cNvPr id="13" name="Shape 9"/>
          <p:cNvSpPr/>
          <p:nvPr/>
        </p:nvSpPr>
        <p:spPr>
          <a:xfrm>
            <a:off x="457200" y="256032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69748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188720" y="26060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耐心资本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1188720" y="288036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成功的CVC需要5-10年的战略定力。用短期财务指标考核CVC是最大的误区</a:t>
            </a:r>
            <a:endParaRPr lang="en-US" sz="900" dirty="0"/>
          </a:p>
        </p:txBody>
      </p:sp>
      <p:sp>
        <p:nvSpPr>
          <p:cNvPr id="17" name="Shape 12"/>
          <p:cNvSpPr/>
          <p:nvPr/>
        </p:nvSpPr>
        <p:spPr>
          <a:xfrm>
            <a:off x="457200" y="333756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47472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188720" y="33832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人才双栖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1188720" y="36576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最有效的CVC团队是产业背景+投资背景的混合团队，而非纯金融背景</a:t>
            </a:r>
            <a:endParaRPr lang="en-US" sz="900" dirty="0"/>
          </a:p>
        </p:txBody>
      </p:sp>
      <p:sp>
        <p:nvSpPr>
          <p:cNvPr id="21" name="Shape 15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4251960"/>
            <a:ext cx="365760" cy="36576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188720" y="41605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投后即价值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1188720" y="44348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投后赋能是CVC区别于传统VC的核心竞争力。没有投后的CVC等于被动LP</a:t>
            </a:r>
            <a:endParaRPr lang="en-US" sz="900" dirty="0"/>
          </a:p>
        </p:txBody>
      </p:sp>
      <p:sp>
        <p:nvSpPr>
          <p:cNvPr id="25" name="Text 18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0891B2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-914400"/>
            <a:ext cx="2743200" cy="2743200"/>
          </a:xfrm>
          <a:prstGeom prst="ellipse">
            <a:avLst/>
          </a:prstGeom>
          <a:solidFill>
            <a:srgbClr val="F59E0B">
              <a:alpha val="12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371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谢谢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spc="8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老严的爱马仕AI工具包 · 行业研究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 录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4572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37160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CVC 的本质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0" y="1417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财务回报之外，战略价值驱动的投资逻辑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731520" y="1847088"/>
            <a:ext cx="4572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8470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371600" y="184708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战略目标矩阵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71600" y="207568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按探索-协同、财务-战略双维度定位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31520" y="2505456"/>
            <a:ext cx="4572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50545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371600" y="250545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核心决策架构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71600" y="2734056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从战略层到投后层的完整决策框架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3163824"/>
            <a:ext cx="457200" cy="4572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163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371600" y="316382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企业类型深度分析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371600" y="3392424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科技巨头 · 传统龙头 · 央国企 · 上市企业 · 新兴平台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31520" y="3822192"/>
            <a:ext cx="4572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38221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371600" y="38221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退出机制与风控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371600" y="405079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多元退出路径与全局风险管理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731520" y="4480560"/>
            <a:ext cx="45720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4480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371600" y="4480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未来趋势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371600" y="470916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CVC 的新范式与新挑战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CVC 的本质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CVC (Corporate Venture Capital) 不是简单的企业版 VC，而是以战略价值为核心驱动力的投资行为</a:t>
            </a:r>
            <a:endParaRPr lang="en-US" sz="1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280160"/>
          <a:ext cx="82296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108960"/>
                <a:gridCol w="36576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维度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传统 VC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企业 CVC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核心目标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财务回报最大化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891B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战略价值 + 财务回报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投资期限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5-7 年（基金周期）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无固定期限，可长期持有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退出偏好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IPO / 并购 / 清算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891B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战略整合 &gt; 财务退出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风险偏好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高风险高回报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中度风险，重视确定性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投后管理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董事会监督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891B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深度产业协同 + 业务赋能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组织架构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独立 GP/LP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母公司直属 / 独立子公司 / 基金型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成功标准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IRR / MOIC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891B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战略落地 + 技术获取 + 生态协同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457200" y="4480560"/>
            <a:ext cx="8229600" cy="4114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448056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核心理念：CVC 的本质是用资本换取时间窗口，通过投资外部的创新力量加速内部战略目标的实现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CVC 战略目标矩阵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371600" y="82296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探索型 ← 投资动机 → 协同型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1440" y="2011680"/>
            <a:ext cx="320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财务驱动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1440" y="3520440"/>
            <a:ext cx="320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战略驱动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48640" y="1097280"/>
            <a:ext cx="3474720" cy="146304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097280"/>
            <a:ext cx="54864" cy="14630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1887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生态布局型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14630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Ventures, Intel Capital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31520" y="169164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广泛布局前沿赛道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以投资构建生态壁垒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容忍失败，追求命中率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251960" y="1097280"/>
            <a:ext cx="3474720" cy="146304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4" name="Shape 12"/>
          <p:cNvSpPr/>
          <p:nvPr/>
        </p:nvSpPr>
        <p:spPr>
          <a:xfrm>
            <a:off x="4251960" y="1097280"/>
            <a:ext cx="54864" cy="146304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Text 13"/>
          <p:cNvSpPr/>
          <p:nvPr/>
        </p:nvSpPr>
        <p:spPr>
          <a:xfrm>
            <a:off x="4434840" y="11887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产业补强型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434840" y="146304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Bosch, Siemens Next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434840" y="169164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围绕核心产业链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投资上下游关键技术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追求协同效应最大化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2788920"/>
            <a:ext cx="3474720" cy="146304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9" name="Shape 17"/>
          <p:cNvSpPr/>
          <p:nvPr/>
        </p:nvSpPr>
        <p:spPr>
          <a:xfrm>
            <a:off x="548640" y="2788920"/>
            <a:ext cx="54864" cy="14630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28803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财务回报型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31520" y="31546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传统企业CVC雏形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731520" y="338328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以财务回报为目标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策略接近传统VC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战略协同要求低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251960" y="2788920"/>
            <a:ext cx="3474720" cy="1463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4" name="Shape 22"/>
          <p:cNvSpPr/>
          <p:nvPr/>
        </p:nvSpPr>
        <p:spPr>
          <a:xfrm>
            <a:off x="4251960" y="2788920"/>
            <a:ext cx="54864" cy="14630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5" name="Text 23"/>
          <p:cNvSpPr/>
          <p:nvPr/>
        </p:nvSpPr>
        <p:spPr>
          <a:xfrm>
            <a:off x="4434840" y="28803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业务赋能型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434840" y="31546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腾讯、阿里、字节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434840" y="338328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深度赋能被投企业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流量/渠道/技术输出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追求生态共赢</a:t>
            </a:r>
            <a:endParaRPr lang="en-US" sz="900" dirty="0"/>
          </a:p>
        </p:txBody>
      </p:sp>
      <p:pic>
        <p:nvPicPr>
          <p:cNvPr id="2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94560" y="2578608"/>
            <a:ext cx="182880" cy="182880"/>
          </a:xfrm>
          <a:prstGeom prst="rect">
            <a:avLst/>
          </a:prstGeom>
        </p:spPr>
      </p:pic>
      <p:sp>
        <p:nvSpPr>
          <p:cNvPr id="29" name="Text 26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核心决策架构 — 四层漏斗模型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82296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54864" cy="82296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18872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0515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战略层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234440" y="13716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母公司战略方向 → CVC投什么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657600" y="109728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公司五年战略规划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核心技术路线图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新市场/新产品布局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竞争防御需求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57200" y="2103120"/>
            <a:ext cx="82296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9"/>
          <p:cNvSpPr/>
          <p:nvPr/>
        </p:nvSpPr>
        <p:spPr>
          <a:xfrm>
            <a:off x="457200" y="2103120"/>
            <a:ext cx="54864" cy="822960"/>
          </a:xfrm>
          <a:prstGeom prst="rect">
            <a:avLst/>
          </a:prstGeom>
          <a:solidFill>
            <a:srgbClr val="0891B2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28600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234440" y="214884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战术层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1234440" y="24688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赛道选择 → 标的筛选 → 行业研究</a:t>
            </a:r>
            <a:endParaRPr lang="en-US" sz="800" dirty="0"/>
          </a:p>
        </p:txBody>
      </p:sp>
      <p:sp>
        <p:nvSpPr>
          <p:cNvPr id="16" name="Text 12"/>
          <p:cNvSpPr/>
          <p:nvPr/>
        </p:nvSpPr>
        <p:spPr>
          <a:xfrm>
            <a:off x="3657600" y="219456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赛道轮动分析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交易流 sourcing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初步筛选 (200+ → 20)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57200" y="3200400"/>
            <a:ext cx="82296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4"/>
          <p:cNvSpPr/>
          <p:nvPr/>
        </p:nvSpPr>
        <p:spPr>
          <a:xfrm>
            <a:off x="457200" y="3200400"/>
            <a:ext cx="54864" cy="82296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383280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234440" y="32461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执行层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1234440" y="35661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尽调 → 估值 → 条款 → 投决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657600" y="329184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财务/法务/技术/商业尽调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协同效应量化评估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投委会决策 (20 → 3-5)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457200" y="4297680"/>
            <a:ext cx="82296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Shape 19"/>
          <p:cNvSpPr/>
          <p:nvPr/>
        </p:nvSpPr>
        <p:spPr>
          <a:xfrm>
            <a:off x="457200" y="4297680"/>
            <a:ext cx="54864" cy="822960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480560"/>
            <a:ext cx="457200" cy="45720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234440" y="43434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投后层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1234440" y="46634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投后管理 → 赋能 → 退出/整合</a:t>
            </a:r>
            <a:endParaRPr lang="en-US" sz="800" dirty="0"/>
          </a:p>
        </p:txBody>
      </p:sp>
      <p:sp>
        <p:nvSpPr>
          <p:cNvPr id="28" name="Text 22"/>
          <p:cNvSpPr/>
          <p:nvPr/>
        </p:nvSpPr>
        <p:spPr>
          <a:xfrm>
            <a:off x="3657600" y="438912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董事会席位 &amp; 里程碑跟踪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业务资源对接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战略整合/独立运营/IPO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4572000" y="1783080"/>
            <a:ext cx="0" cy="22860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30" name="Shape 24"/>
          <p:cNvSpPr/>
          <p:nvPr/>
        </p:nvSpPr>
        <p:spPr>
          <a:xfrm>
            <a:off x="4572000" y="2880360"/>
            <a:ext cx="0" cy="22860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31" name="Shape 25"/>
          <p:cNvSpPr/>
          <p:nvPr/>
        </p:nvSpPr>
        <p:spPr>
          <a:xfrm>
            <a:off x="4572000" y="3977640"/>
            <a:ext cx="0" cy="22860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32" name="Shape 26"/>
          <p:cNvSpPr/>
          <p:nvPr/>
        </p:nvSpPr>
        <p:spPr>
          <a:xfrm>
            <a:off x="457200" y="777240"/>
            <a:ext cx="8229600" cy="201168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33" name="Text 27"/>
          <p:cNvSpPr/>
          <p:nvPr/>
        </p:nvSpPr>
        <p:spPr>
          <a:xfrm>
            <a:off x="640080" y="777240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关键：每层都做减法，战略层定方向，执行层控质量，投后层出结果</a:t>
            </a:r>
            <a:endParaRPr lang="en-US" sz="800" dirty="0"/>
          </a:p>
        </p:txBody>
      </p:sp>
      <p:sp>
        <p:nvSpPr>
          <p:cNvPr id="34" name="Text 28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企业类型总览 — 五种典型 CVC 模式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69748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97280"/>
            <a:ext cx="2697480" cy="5486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7" name="Shape 5"/>
          <p:cNvSpPr/>
          <p:nvPr/>
        </p:nvSpPr>
        <p:spPr>
          <a:xfrm>
            <a:off x="640080" y="1280160"/>
            <a:ext cx="457200" cy="457200"/>
          </a:xfrm>
          <a:prstGeom prst="ellipse">
            <a:avLst/>
          </a:prstGeom>
          <a:solidFill>
            <a:srgbClr val="EDE9FE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1344168"/>
            <a:ext cx="329184" cy="32918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34440" y="126187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科技巨头型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234440" y="15361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Google, Microsoft, Intel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103120" y="1783080"/>
            <a:ext cx="868680" cy="22860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2" name="Text 9"/>
          <p:cNvSpPr/>
          <p:nvPr/>
        </p:nvSpPr>
        <p:spPr>
          <a:xfrm>
            <a:off x="2103120" y="1783080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生态先行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64008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赛道扫射式布局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容忍失败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技术路线押注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人才获取 (Acqui-hire)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3337560" y="1097280"/>
            <a:ext cx="269748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2"/>
          <p:cNvSpPr/>
          <p:nvPr/>
        </p:nvSpPr>
        <p:spPr>
          <a:xfrm>
            <a:off x="3337560" y="1097280"/>
            <a:ext cx="2697480" cy="54864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6" name="Shape 13"/>
          <p:cNvSpPr/>
          <p:nvPr/>
        </p:nvSpPr>
        <p:spPr>
          <a:xfrm>
            <a:off x="3520440" y="1280160"/>
            <a:ext cx="457200" cy="457200"/>
          </a:xfrm>
          <a:prstGeom prst="ellipse">
            <a:avLst/>
          </a:prstGeom>
          <a:solidFill>
            <a:srgbClr val="E0F2FE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448" y="1344168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114800" y="126187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传统产业龙头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4114800" y="15361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Bosch, Siemens, GE</a:t>
            </a:r>
            <a:endParaRPr lang="en-US" sz="800" dirty="0"/>
          </a:p>
        </p:txBody>
      </p:sp>
      <p:sp>
        <p:nvSpPr>
          <p:cNvPr id="20" name="Shape 16"/>
          <p:cNvSpPr/>
          <p:nvPr/>
        </p:nvSpPr>
        <p:spPr>
          <a:xfrm>
            <a:off x="4983480" y="1783080"/>
            <a:ext cx="868680" cy="2286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21" name="Text 17"/>
          <p:cNvSpPr/>
          <p:nvPr/>
        </p:nvSpPr>
        <p:spPr>
          <a:xfrm>
            <a:off x="4983480" y="1783080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产业互补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352044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围绕核心产业链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技术引进导向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稳健保守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追求协同ROI</a:t>
            </a:r>
            <a:endParaRPr lang="en-US" sz="800" dirty="0"/>
          </a:p>
        </p:txBody>
      </p:sp>
      <p:sp>
        <p:nvSpPr>
          <p:cNvPr id="23" name="Shape 19"/>
          <p:cNvSpPr/>
          <p:nvPr/>
        </p:nvSpPr>
        <p:spPr>
          <a:xfrm>
            <a:off x="6217920" y="1097280"/>
            <a:ext cx="269748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Shape 20"/>
          <p:cNvSpPr/>
          <p:nvPr/>
        </p:nvSpPr>
        <p:spPr>
          <a:xfrm>
            <a:off x="6217920" y="1097280"/>
            <a:ext cx="269748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5" name="Shape 21"/>
          <p:cNvSpPr/>
          <p:nvPr/>
        </p:nvSpPr>
        <p:spPr>
          <a:xfrm>
            <a:off x="6400800" y="1280160"/>
            <a:ext cx="457200" cy="457200"/>
          </a:xfrm>
          <a:prstGeom prst="ellipse">
            <a:avLst/>
          </a:prstGeom>
          <a:solidFill>
            <a:srgbClr val="FEE2E2"/>
          </a:solidFill>
          <a:ln/>
        </p:spPr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4808" y="1344168"/>
            <a:ext cx="329184" cy="329184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995160" y="126187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央国企型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6995160" y="15361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国家电网、中国石化</a:t>
            </a:r>
            <a:endParaRPr lang="en-US" sz="800" dirty="0"/>
          </a:p>
        </p:txBody>
      </p:sp>
      <p:sp>
        <p:nvSpPr>
          <p:cNvPr id="29" name="Shape 24"/>
          <p:cNvSpPr/>
          <p:nvPr/>
        </p:nvSpPr>
        <p:spPr>
          <a:xfrm>
            <a:off x="7863840" y="1783080"/>
            <a:ext cx="868680" cy="2286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0" name="Text 25"/>
          <p:cNvSpPr/>
          <p:nvPr/>
        </p:nvSpPr>
        <p:spPr>
          <a:xfrm>
            <a:off x="7863840" y="1783080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战略安全</a:t>
            </a:r>
            <a:endParaRPr lang="en-US" sz="800" dirty="0"/>
          </a:p>
        </p:txBody>
      </p:sp>
      <p:sp>
        <p:nvSpPr>
          <p:cNvPr id="31" name="Text 26"/>
          <p:cNvSpPr/>
          <p:nvPr/>
        </p:nvSpPr>
        <p:spPr>
          <a:xfrm>
            <a:off x="640080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产业安全/国产替代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政策导向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长期持有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低风险偏好</a:t>
            </a:r>
            <a:endParaRPr lang="en-US" sz="800" dirty="0"/>
          </a:p>
        </p:txBody>
      </p:sp>
      <p:sp>
        <p:nvSpPr>
          <p:cNvPr id="32" name="Shape 27"/>
          <p:cNvSpPr/>
          <p:nvPr/>
        </p:nvSpPr>
        <p:spPr>
          <a:xfrm>
            <a:off x="457200" y="3017520"/>
            <a:ext cx="269748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3" name="Shape 28"/>
          <p:cNvSpPr/>
          <p:nvPr/>
        </p:nvSpPr>
        <p:spPr>
          <a:xfrm>
            <a:off x="457200" y="3017520"/>
            <a:ext cx="2697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4" name="Shape 29"/>
          <p:cNvSpPr/>
          <p:nvPr/>
        </p:nvSpPr>
        <p:spPr>
          <a:xfrm>
            <a:off x="640080" y="3200400"/>
            <a:ext cx="457200" cy="457200"/>
          </a:xfrm>
          <a:prstGeom prst="ellipse">
            <a:avLst/>
          </a:prstGeom>
          <a:solidFill>
            <a:srgbClr val="FEF3C7"/>
          </a:solidFill>
          <a:ln/>
        </p:spPr>
      </p:sp>
      <p:pic>
        <p:nvPicPr>
          <p:cNvPr id="3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088" y="3264408"/>
            <a:ext cx="329184" cy="329184"/>
          </a:xfrm>
          <a:prstGeom prst="rect">
            <a:avLst/>
          </a:prstGeom>
        </p:spPr>
      </p:pic>
      <p:sp>
        <p:nvSpPr>
          <p:cNvPr id="36" name="Text 30"/>
          <p:cNvSpPr/>
          <p:nvPr/>
        </p:nvSpPr>
        <p:spPr>
          <a:xfrm>
            <a:off x="1234440" y="318211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上市企业型</a:t>
            </a:r>
            <a:endParaRPr lang="en-US" sz="1300" dirty="0"/>
          </a:p>
        </p:txBody>
      </p:sp>
      <p:sp>
        <p:nvSpPr>
          <p:cNvPr id="37" name="Text 31"/>
          <p:cNvSpPr/>
          <p:nvPr/>
        </p:nvSpPr>
        <p:spPr>
          <a:xfrm>
            <a:off x="1234440" y="345643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美的、海尔、药明康德</a:t>
            </a:r>
            <a:endParaRPr lang="en-US" sz="800" dirty="0"/>
          </a:p>
        </p:txBody>
      </p:sp>
      <p:sp>
        <p:nvSpPr>
          <p:cNvPr id="38" name="Shape 32"/>
          <p:cNvSpPr/>
          <p:nvPr/>
        </p:nvSpPr>
        <p:spPr>
          <a:xfrm>
            <a:off x="2103120" y="3703320"/>
            <a:ext cx="868680" cy="2286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39" name="Text 33"/>
          <p:cNvSpPr/>
          <p:nvPr/>
        </p:nvSpPr>
        <p:spPr>
          <a:xfrm>
            <a:off x="2103120" y="3703320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市值管理</a:t>
            </a:r>
            <a:endParaRPr lang="en-US" sz="800" dirty="0"/>
          </a:p>
        </p:txBody>
      </p:sp>
      <p:sp>
        <p:nvSpPr>
          <p:cNvPr id="40" name="Text 34"/>
          <p:cNvSpPr/>
          <p:nvPr/>
        </p:nvSpPr>
        <p:spPr>
          <a:xfrm>
            <a:off x="640080" y="40233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财务+战略双目标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市值管理需求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产业链延伸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稳健扩张</a:t>
            </a:r>
            <a:endParaRPr lang="en-US" sz="800" dirty="0"/>
          </a:p>
        </p:txBody>
      </p:sp>
      <p:sp>
        <p:nvSpPr>
          <p:cNvPr id="41" name="Shape 35"/>
          <p:cNvSpPr/>
          <p:nvPr/>
        </p:nvSpPr>
        <p:spPr>
          <a:xfrm>
            <a:off x="3337560" y="3017520"/>
            <a:ext cx="269748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2" name="Shape 36"/>
          <p:cNvSpPr/>
          <p:nvPr/>
        </p:nvSpPr>
        <p:spPr>
          <a:xfrm>
            <a:off x="3337560" y="3017520"/>
            <a:ext cx="269748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43" name="Shape 37"/>
          <p:cNvSpPr/>
          <p:nvPr/>
        </p:nvSpPr>
        <p:spPr>
          <a:xfrm>
            <a:off x="3520440" y="3200400"/>
            <a:ext cx="457200" cy="457200"/>
          </a:xfrm>
          <a:prstGeom prst="ellipse">
            <a:avLst/>
          </a:prstGeom>
          <a:solidFill>
            <a:srgbClr val="D1FAE5"/>
          </a:solidFill>
          <a:ln/>
        </p:spPr>
      </p:sp>
      <p:pic>
        <p:nvPicPr>
          <p:cNvPr id="4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4448" y="3264408"/>
            <a:ext cx="329184" cy="329184"/>
          </a:xfrm>
          <a:prstGeom prst="rect">
            <a:avLst/>
          </a:prstGeom>
        </p:spPr>
      </p:pic>
      <p:sp>
        <p:nvSpPr>
          <p:cNvPr id="45" name="Text 38"/>
          <p:cNvSpPr/>
          <p:nvPr/>
        </p:nvSpPr>
        <p:spPr>
          <a:xfrm>
            <a:off x="4114800" y="318211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新兴平台型</a:t>
            </a:r>
            <a:endParaRPr lang="en-US" sz="1300" dirty="0"/>
          </a:p>
        </p:txBody>
      </p:sp>
      <p:sp>
        <p:nvSpPr>
          <p:cNvPr id="46" name="Text 39"/>
          <p:cNvSpPr/>
          <p:nvPr/>
        </p:nvSpPr>
        <p:spPr>
          <a:xfrm>
            <a:off x="4114800" y="345643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腾讯、阿里、字节跳动</a:t>
            </a:r>
            <a:endParaRPr lang="en-US" sz="800" dirty="0"/>
          </a:p>
        </p:txBody>
      </p:sp>
      <p:sp>
        <p:nvSpPr>
          <p:cNvPr id="47" name="Shape 40"/>
          <p:cNvSpPr/>
          <p:nvPr/>
        </p:nvSpPr>
        <p:spPr>
          <a:xfrm>
            <a:off x="4983480" y="3703320"/>
            <a:ext cx="868680" cy="2286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48" name="Text 41"/>
          <p:cNvSpPr/>
          <p:nvPr/>
        </p:nvSpPr>
        <p:spPr>
          <a:xfrm>
            <a:off x="4983480" y="3703320"/>
            <a:ext cx="868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生态赋能</a:t>
            </a:r>
            <a:endParaRPr lang="en-US" sz="800" dirty="0"/>
          </a:p>
        </p:txBody>
      </p:sp>
      <p:sp>
        <p:nvSpPr>
          <p:cNvPr id="49" name="Text 42"/>
          <p:cNvSpPr/>
          <p:nvPr/>
        </p:nvSpPr>
        <p:spPr>
          <a:xfrm>
            <a:off x="3520440" y="40233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流量/技术赋能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高频交易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生态绑定</a:t>
            </a:r>
            <a:endParaRPr lang="en-US" sz="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数据驱动决策</a:t>
            </a:r>
            <a:endParaRPr lang="en-US" sz="800" dirty="0"/>
          </a:p>
        </p:txBody>
      </p:sp>
      <p:sp>
        <p:nvSpPr>
          <p:cNvPr id="50" name="Text 43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科技巨头型 CVC — Google Ventures, Intel Capital, Microsoft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3931920" cy="5486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投资特征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赛道扫射式布局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不追求单一项目成功率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长期持有，耐心资本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Acqui-hire 作为人才获取手段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容忍 70%+ 的失败率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决策机制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独立 GP 模式运作（GV）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投委会含集团CTO/战略VP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自上而下 + 自下而上并行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技术尽调权重 &gt; 财务尽调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里程碑式分阶段注资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383280"/>
            <a:ext cx="82296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20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代表案例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GV → Uber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772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战略布局共享出行，虽退出但生态影响深远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3832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8"/>
          <p:cNvSpPr/>
          <p:nvPr/>
        </p:nvSpPr>
        <p:spPr>
          <a:xfrm>
            <a:off x="35204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 Capital → Mobileye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5204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153亿美金收购，从投资到整合的经典路径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61264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3" name="Text 21"/>
          <p:cNvSpPr/>
          <p:nvPr/>
        </p:nvSpPr>
        <p:spPr>
          <a:xfrm>
            <a:off x="62636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 → OpenAI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2636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早期押注AGI赛道，战略卡位人工智能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传统产业龙头型 CVC — Bosch, Siemens, GE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3931920" cy="54864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投资特征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产业互补 &gt; 财务回报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技术引进 &amp; 数字化转型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小步快跑，单笔金额适中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倾向成熟期项目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投后深度技术整合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决策机制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业务部门发起 + 集团审批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产业协同度量化评估模型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技术尽调引入外部专家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投决会含业务线负责人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投后设置 12-18 个月整合期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383280"/>
            <a:ext cx="82296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20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代表案例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 → 传感器/AI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772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围绕工业4.0投资MEMS传感器和AI质检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3832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8"/>
          <p:cNvSpPr/>
          <p:nvPr/>
        </p:nvSpPr>
        <p:spPr>
          <a:xfrm>
            <a:off x="35204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Siemens Next → 数字孪生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5204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战略投资低代码/数字孪生初创企业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6126480" y="3886200"/>
            <a:ext cx="2560320" cy="7315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3" name="Text 21"/>
          <p:cNvSpPr/>
          <p:nvPr/>
        </p:nvSpPr>
        <p:spPr>
          <a:xfrm>
            <a:off x="6263640" y="3931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 Ventures → 能源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263640" y="41605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聚焦清洁能源和工业物联网技术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央国企型 CVC — 产业安全与战略控制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393192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核心特征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产业安全 &amp; 国产替代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国家政策导向为主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超长持有期（10年+）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大额资金，单笔规模高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重视控制权/影响力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21945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决策特点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08760"/>
            <a:ext cx="3474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多层审批，决策链条长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政策合规审查前置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国资保值增值为底线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优先考虑控制性投资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退出需国资监管审批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383280"/>
            <a:ext cx="8229600" cy="14173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383280"/>
            <a:ext cx="822960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474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特有挑战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" y="374904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激励机制不足 — 投资团队难以获得市场化激励，人才吸引力低于市场化CVC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尽调受限于中介机构合规要求，对前沿技术创新型标的判断力有限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混合所有制改革背景下，与被投企业治理结构磨合成本高</a:t>
            </a:r>
            <a:endParaRPr lang="en-US" sz="9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案例：国家电网通过旗下产业基金投资半导体/储能赛道，以产业安全为投资底线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04672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企业风险投资（CVC）投资决策机制洞察</dc:title>
  <dc:subject>PptxGenJS Presentation</dc:subject>
  <dc:creator>老严的爱马仕AI工具包</dc:creator>
  <cp:lastModifiedBy>老严的爱马仕AI工具包</cp:lastModifiedBy>
  <cp:revision>1</cp:revision>
  <dcterms:created xsi:type="dcterms:W3CDTF">2026-05-29T02:37:40Z</dcterms:created>
  <dcterms:modified xsi:type="dcterms:W3CDTF">2026-05-29T02:37:40Z</dcterms:modified>
</cp:coreProperties>
</file>